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5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1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0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F838-EED4-429E-86E1-6DB2FB29295D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9260-B6F3-450B-9FD0-566CA2E6B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4B8E8-4283-AE06-DB39-18C180451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3400" y="818457"/>
            <a:ext cx="3322317" cy="2975876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 err="1"/>
              <a:t>Perche’Usare</a:t>
            </a:r>
            <a:r>
              <a:rPr lang="en-US" sz="4400" b="1" dirty="0"/>
              <a:t> </a:t>
            </a:r>
            <a:r>
              <a:rPr lang="en-US" sz="4400" b="1" dirty="0" err="1"/>
              <a:t>Github</a:t>
            </a:r>
            <a:r>
              <a:rPr lang="en-US" sz="4400" b="1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CF6D5-C2A7-A584-A938-CAB86723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3401" y="3948158"/>
            <a:ext cx="3322316" cy="1692066"/>
          </a:xfrm>
        </p:spPr>
        <p:txBody>
          <a:bodyPr anchor="t">
            <a:normAutofit/>
          </a:bodyPr>
          <a:lstStyle/>
          <a:p>
            <a:pPr algn="l"/>
            <a:r>
              <a:rPr lang="en-US" sz="3200" u="sng" dirty="0"/>
              <a:t>For Dummies With Memes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C657FEB-8943-3E6E-E837-844655A0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r="2" b="4269"/>
          <a:stretch/>
        </p:blipFill>
        <p:spPr>
          <a:xfrm>
            <a:off x="790056" y="566916"/>
            <a:ext cx="6288995" cy="57241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2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1.1 - L’ Imprevisto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885950" y="5123052"/>
            <a:ext cx="893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Accade</a:t>
            </a:r>
            <a:r>
              <a:rPr lang="en-US" sz="4000" dirty="0"/>
              <a:t> un </a:t>
            </a:r>
            <a:r>
              <a:rPr lang="en-US" sz="4000" dirty="0" err="1"/>
              <a:t>imprevisto</a:t>
            </a:r>
            <a:r>
              <a:rPr lang="en-US" sz="4000" dirty="0"/>
              <a:t>… </a:t>
            </a:r>
            <a:r>
              <a:rPr lang="en-US" sz="4000" dirty="0" err="1"/>
              <a:t>si</a:t>
            </a:r>
            <a:r>
              <a:rPr lang="en-US" sz="4000" dirty="0"/>
              <a:t> </a:t>
            </a:r>
            <a:r>
              <a:rPr lang="en-US" sz="4000" dirty="0" err="1"/>
              <a:t>rompe</a:t>
            </a:r>
            <a:r>
              <a:rPr lang="en-US" sz="4000" dirty="0"/>
              <a:t> il pc.</a:t>
            </a:r>
          </a:p>
        </p:txBody>
      </p:sp>
      <p:pic>
        <p:nvPicPr>
          <p:cNvPr id="5" name="Picture 4" descr="A cat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E80FD4D-0772-7B2D-6FEE-03C09C80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82" y="1027062"/>
            <a:ext cx="5300635" cy="36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1.1 - L’ Imprevisto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885950" y="5123052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ti permette di salvare il tuo lavoro sul cloud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2337C2-5D78-9E3A-3676-7304FDC7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7" y="1481835"/>
            <a:ext cx="4636009" cy="3429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E4802E6A-6F5B-CAE1-01F0-8045DF3D2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2" y="1421184"/>
            <a:ext cx="3489651" cy="34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1.2 - Il guru del Ctrl-Z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776713"/>
            <a:ext cx="8934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Schiaccio ripetutamente Ctrl-Z perche' ho preso troppo caffe'... oddio non mi ricordo piu’ – «ho modificato il file alla fine oppure no?»</a:t>
            </a:r>
            <a:endParaRPr lang="en-US" sz="3200" dirty="0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056DCCB4-0309-EC24-EB6E-5590EE042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68" y="1078549"/>
            <a:ext cx="4157663" cy="3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1.2 - Il guru del Ctrl-Z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593444" y="5063218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rileva automaticamente le modifiche dei file 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719B6EE-B3B6-547D-DCE6-93E8C4F8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82" y="1383131"/>
            <a:ext cx="3935593" cy="3546523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CE112D02-577F-E466-4DF9-98363DE99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88470"/>
            <a:ext cx="3366239" cy="33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5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1.3 – L’attacco di Ispirazione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37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Oggi ti svegli particolarmente ispirato e ti chiedi: «Chissa se riesco a fare anche questa cosa figa». Allora inizi all'improvviso a</a:t>
            </a:r>
          </a:p>
          <a:p>
            <a:pPr algn="ctr"/>
            <a:r>
              <a:rPr lang="it-IT" sz="2400" dirty="0"/>
              <a:t>	risistemare un po' tutto il lavoro, mettendo mani ovunque e toccando un’infinita’ di file...</a:t>
            </a:r>
            <a:endParaRPr lang="en-US" sz="2400" dirty="0"/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0A9996-9528-05AF-BB05-550A9F7B9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3711" r="25384" b="15066"/>
          <a:stretch/>
        </p:blipFill>
        <p:spPr>
          <a:xfrm>
            <a:off x="4173007" y="1175736"/>
            <a:ext cx="3845985" cy="33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1.3 – L’attacco di Ispirazione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1593444" y="5063218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Github ti permette di gestire il backup del tuo lavoro!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77100B0A-6A93-7DF2-362C-32DFA6221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>
          <a:xfrm>
            <a:off x="7284396" y="1290560"/>
            <a:ext cx="3450197" cy="358449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00EE644-5AD1-DE49-A27B-6EA299680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"/>
          <a:stretch/>
        </p:blipFill>
        <p:spPr>
          <a:xfrm>
            <a:off x="1339366" y="1357986"/>
            <a:ext cx="2925197" cy="35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1.4 – L'album dei ricordi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37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	All'ennesimo progetto ti chiedi: «Ehi, un momento ma questa cosa l'avevo gia' fatta!»</a:t>
            </a:r>
          </a:p>
          <a:p>
            <a:pPr algn="ctr"/>
            <a:endParaRPr lang="en-US" sz="3600" dirty="0"/>
          </a:p>
        </p:txBody>
      </p:sp>
      <p:pic>
        <p:nvPicPr>
          <p:cNvPr id="9" name="Picture 8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05468A3-D909-1BA2-3648-79CF6FCB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040388"/>
            <a:ext cx="6343650" cy="357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27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1.4 – L'album dei ricordi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26684" y="4959731"/>
            <a:ext cx="10467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u="sng" dirty="0"/>
              <a:t>Su Github puoi sfogliare i tuoi lavori e vedere il contenuto dei file di testo, mostrandoti data ultima modifica, chi l'ha modificato e tante altre informazioni utili!</a:t>
            </a:r>
            <a:endParaRPr lang="en-US" sz="32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81D0252-7CFE-1CE3-337D-6945170D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0" y="1335778"/>
            <a:ext cx="3119875" cy="3581617"/>
          </a:xfrm>
          <a:prstGeom prst="rect">
            <a:avLst/>
          </a:prstGeom>
        </p:spPr>
      </p:pic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EAADCC3-FAAC-A8BC-D1FC-6519673C6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/>
          <a:stretch/>
        </p:blipFill>
        <p:spPr>
          <a:xfrm>
            <a:off x="7576700" y="1335778"/>
            <a:ext cx="2881557" cy="35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257A07-EC43-61B7-B0E8-87E9EFF0B592}"/>
              </a:ext>
            </a:extLst>
          </p:cNvPr>
          <p:cNvSpPr/>
          <p:nvPr/>
        </p:nvSpPr>
        <p:spPr>
          <a:xfrm>
            <a:off x="448891" y="365125"/>
            <a:ext cx="11103717" cy="129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CC74E-AE3B-0CA9-1FAB-E50D9AC000DF}"/>
              </a:ext>
            </a:extLst>
          </p:cNvPr>
          <p:cNvSpPr/>
          <p:nvPr/>
        </p:nvSpPr>
        <p:spPr>
          <a:xfrm>
            <a:off x="544141" y="5097584"/>
            <a:ext cx="11103717" cy="13952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2800" dirty="0">
                <a:latin typeface="+mn-lt"/>
              </a:rPr>
              <a:t>«Forte, ma senti un po' ma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non diventa un po' complicato se lavoriamo in team</a:t>
            </a:r>
            <a:r>
              <a:rPr lang="it-IT" sz="2800" dirty="0">
                <a:latin typeface="+mn-lt"/>
              </a:rPr>
              <a:t> su un unico progetto su Github?»</a:t>
            </a:r>
            <a:endParaRPr lang="en-US" sz="28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300C86-6189-B633-E5F8-552CC7A2D18D}"/>
              </a:ext>
            </a:extLst>
          </p:cNvPr>
          <p:cNvSpPr txBox="1">
            <a:spLocks/>
          </p:cNvSpPr>
          <p:nvPr/>
        </p:nvSpPr>
        <p:spPr>
          <a:xfrm>
            <a:off x="74295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latin typeface="+mn-lt"/>
              </a:rPr>
              <a:t>«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NO</a:t>
            </a:r>
            <a:r>
              <a:rPr lang="it-IT" sz="2800" b="1" dirty="0">
                <a:latin typeface="+mn-lt"/>
              </a:rPr>
              <a:t> ASSOLUTAMENTE, ANZI GITHUB E' NATO PROPRIO PER 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FACILITARE IL LAVORO IN TEAM</a:t>
            </a:r>
            <a:r>
              <a:rPr lang="it-IT" sz="2800" b="1" dirty="0">
                <a:latin typeface="+mn-lt"/>
              </a:rPr>
              <a:t>»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D399CAA-A3D3-8BAE-22F4-9536C49F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62" y="1690688"/>
            <a:ext cx="3956243" cy="325291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868F4B5-3116-3633-8A45-66A1EC05B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72" y="1896658"/>
            <a:ext cx="2605739" cy="28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F06093-40BA-E997-09CC-30848D64DC80}"/>
              </a:ext>
            </a:extLst>
          </p:cNvPr>
          <p:cNvSpPr txBox="1">
            <a:spLocks/>
          </p:cNvSpPr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Capitolo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2: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Multiplayer –</a:t>
            </a:r>
          </a:p>
          <a:p>
            <a:pPr>
              <a:spcAft>
                <a:spcPts val="600"/>
              </a:spcAft>
            </a:pP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quando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stava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meglio</a:t>
            </a: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soli</a:t>
            </a:r>
          </a:p>
        </p:txBody>
      </p:sp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82EF26-4FF2-B69B-8103-BE79020D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1" y="385419"/>
            <a:ext cx="4789443" cy="59868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0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214E-2D6F-E6BF-4AE0-2D189ACCE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5747755"/>
          </a:xfrm>
        </p:spPr>
        <p:txBody>
          <a:bodyPr/>
          <a:lstStyle/>
          <a:p>
            <a:pPr marL="0" indent="0" algn="ctr">
              <a:buNone/>
            </a:pPr>
            <a:r>
              <a:rPr lang="it-IT" sz="4800" dirty="0"/>
              <a:t>Oggi tutti parlano di Github... </a:t>
            </a:r>
          </a:p>
          <a:p>
            <a:pPr marL="0" indent="0" algn="ctr">
              <a:buNone/>
            </a:pPr>
            <a:r>
              <a:rPr lang="it-IT" i="1" dirty="0"/>
              <a:t>«Git qua, Github la', version control-che?... Bho???»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1341C8-CBDB-B4E5-9847-33C3418F8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9"/>
          <a:stretch/>
        </p:blipFill>
        <p:spPr>
          <a:xfrm>
            <a:off x="838200" y="2565995"/>
            <a:ext cx="6363878" cy="3103126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0E4025D6-203B-6B20-6494-1D6ACA08A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54" y="2452873"/>
            <a:ext cx="3613568" cy="35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2.1 – L’ Omni Sapere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236131" y="4843945"/>
            <a:ext cx="914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 	Alle macchinette incontri un collega che dice "Ho fatto un lavoro incredibile, dovreste vederlo che forte!"</a:t>
            </a:r>
          </a:p>
        </p:txBody>
      </p:sp>
      <p:pic>
        <p:nvPicPr>
          <p:cNvPr id="11" name="Picture 10" descr="A group of people talking&#10;&#10;Description automatically generated with low confidence">
            <a:extLst>
              <a:ext uri="{FF2B5EF4-FFF2-40B4-BE49-F238E27FC236}">
                <a16:creationId xmlns:a16="http://schemas.microsoft.com/office/drawing/2014/main" id="{B351CB8F-0C23-413C-E78B-8E45B514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84" y="975764"/>
            <a:ext cx="6793569" cy="36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7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2.1 – L’ Omni Sapere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06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Su Github puoi vedere il lavoro del tuo team e imparare anche dalle loro soluzioni!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F897E88-E9D7-E619-5F45-DACC15210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02"/>
          <a:stretch/>
        </p:blipFill>
        <p:spPr>
          <a:xfrm>
            <a:off x="1345339" y="1383131"/>
            <a:ext cx="3294311" cy="3490594"/>
          </a:xfrm>
          <a:prstGeom prst="rect">
            <a:avLst/>
          </a:prstGeom>
        </p:spPr>
      </p:pic>
      <p:pic>
        <p:nvPicPr>
          <p:cNvPr id="11" name="Picture 10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83E9BAC1-2882-F481-BAE3-4B48F345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2" y="1382393"/>
            <a:ext cx="4538663" cy="33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2.2 – La New Entry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5058732"/>
            <a:ext cx="11103717" cy="135487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5206859"/>
            <a:ext cx="1127589" cy="1068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198110" y="5070325"/>
            <a:ext cx="9149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 Sei stato affiancato ad uno nuovo. Gli dai qualche problema da risolvere, e lui te li risolve.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5A0688-17C5-4247-A640-AC58C2019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59" y="1023390"/>
            <a:ext cx="3933082" cy="40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3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2.2 – La New Entry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06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u="sng" dirty="0"/>
              <a:t>Su Github puoi gestire processi di review sui lavori condivisi tra colleghi!</a:t>
            </a:r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B970C50-5201-2D80-9A0F-010D784AF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01" y="1383131"/>
            <a:ext cx="4453230" cy="355302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C433D97D-7B1B-2624-E4E7-5066C6CAD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1"/>
          <a:stretch/>
        </p:blipFill>
        <p:spPr>
          <a:xfrm>
            <a:off x="1477593" y="1341562"/>
            <a:ext cx="2932477" cy="36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2.3 – Il collega «distratto»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0F99EA-7B35-1ACC-3B7D-53E4DBAC45AC}"/>
              </a:ext>
            </a:extLst>
          </p:cNvPr>
          <p:cNvSpPr/>
          <p:nvPr/>
        </p:nvSpPr>
        <p:spPr>
          <a:xfrm>
            <a:off x="508811" y="4760416"/>
            <a:ext cx="11103717" cy="1653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B5256396-1EF4-E0B9-E59A-8F520BAA4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6" y="4920227"/>
            <a:ext cx="1430145" cy="135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5C3624-220E-4285-3846-4228B22FC972}"/>
              </a:ext>
            </a:extLst>
          </p:cNvPr>
          <p:cNvSpPr txBox="1"/>
          <p:nvPr/>
        </p:nvSpPr>
        <p:spPr>
          <a:xfrm>
            <a:off x="2236131" y="4843945"/>
            <a:ext cx="914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Devi lavorare con un collega che ha la mania di scrivere </a:t>
            </a:r>
            <a:r>
              <a:rPr lang="it-IT" sz="3200" i="1" dirty="0"/>
              <a:t>e'</a:t>
            </a:r>
            <a:r>
              <a:rPr lang="it-IT" sz="3200" dirty="0"/>
              <a:t> al posto di </a:t>
            </a:r>
            <a:r>
              <a:rPr lang="it-IT" sz="3200" i="1" dirty="0"/>
              <a:t>è</a:t>
            </a:r>
            <a:r>
              <a:rPr lang="it-IT" sz="3200" dirty="0"/>
              <a:t>, ma tu non sopporti proprio questa cosa</a:t>
            </a:r>
          </a:p>
        </p:txBody>
      </p:sp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7C0EACE-7EA1-016F-1B58-0A2BC9F51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b="12004"/>
          <a:stretch/>
        </p:blipFill>
        <p:spPr>
          <a:xfrm>
            <a:off x="3818676" y="975764"/>
            <a:ext cx="4315674" cy="37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EEB3F-E8EC-19CF-B27B-FB79DE0827FA}"/>
              </a:ext>
            </a:extLst>
          </p:cNvPr>
          <p:cNvSpPr/>
          <p:nvPr/>
        </p:nvSpPr>
        <p:spPr>
          <a:xfrm>
            <a:off x="508811" y="142295"/>
            <a:ext cx="11174378" cy="7499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8" y="328609"/>
            <a:ext cx="10762664" cy="40322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b="1" dirty="0"/>
              <a:t>2.3 – Il collega «distratto»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08811" y="4981575"/>
            <a:ext cx="11103717" cy="143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95354" y="5066672"/>
            <a:ext cx="1047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u="sng" dirty="0"/>
              <a:t>Github obbliga i colleghi che lavorano sullo stesso progetto ad essere sincronizzati con la versione piu' recente del lavoro prima di apportare delle nuove modifiche!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A6FCF-3EDD-2952-2DA0-5AAAF5F70359}"/>
              </a:ext>
            </a:extLst>
          </p:cNvPr>
          <p:cNvSpPr txBox="1"/>
          <p:nvPr/>
        </p:nvSpPr>
        <p:spPr>
          <a:xfrm>
            <a:off x="7962900" y="921466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Senza </a:t>
            </a:r>
            <a:r>
              <a:rPr lang="en-US" sz="2400" b="1" dirty="0" err="1">
                <a:solidFill>
                  <a:srgbClr val="FF0000"/>
                </a:solidFill>
              </a:rPr>
              <a:t>Github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8CB3-DE27-8F39-8DF4-6511B15F14C4}"/>
              </a:ext>
            </a:extLst>
          </p:cNvPr>
          <p:cNvSpPr txBox="1"/>
          <p:nvPr/>
        </p:nvSpPr>
        <p:spPr>
          <a:xfrm>
            <a:off x="1885950" y="959520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 </a:t>
            </a:r>
            <a:r>
              <a:rPr lang="en-US" sz="2400" b="1" dirty="0" err="1">
                <a:solidFill>
                  <a:srgbClr val="00B050"/>
                </a:solidFill>
              </a:rPr>
              <a:t>Github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8C49D-8E93-002E-A598-1E47ACF11560}"/>
              </a:ext>
            </a:extLst>
          </p:cNvPr>
          <p:cNvCxnSpPr>
            <a:cxnSpLocks/>
          </p:cNvCxnSpPr>
          <p:nvPr/>
        </p:nvCxnSpPr>
        <p:spPr>
          <a:xfrm>
            <a:off x="6060669" y="998751"/>
            <a:ext cx="0" cy="3997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782DA7C-3FBD-33D8-4CF2-2BCC0C03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8" t="4982" r="-23" b="8965"/>
          <a:stretch/>
        </p:blipFill>
        <p:spPr>
          <a:xfrm>
            <a:off x="1477593" y="1388931"/>
            <a:ext cx="2524121" cy="359264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B111A71-AA49-509F-74B3-DDE136A5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389" y="1383131"/>
            <a:ext cx="2766603" cy="35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7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257A07-EC43-61B7-B0E8-87E9EFF0B592}"/>
              </a:ext>
            </a:extLst>
          </p:cNvPr>
          <p:cNvSpPr/>
          <p:nvPr/>
        </p:nvSpPr>
        <p:spPr>
          <a:xfrm>
            <a:off x="448891" y="365125"/>
            <a:ext cx="11103717" cy="129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CC74E-AE3B-0CA9-1FAB-E50D9AC000DF}"/>
              </a:ext>
            </a:extLst>
          </p:cNvPr>
          <p:cNvSpPr/>
          <p:nvPr/>
        </p:nvSpPr>
        <p:spPr>
          <a:xfrm>
            <a:off x="544141" y="5097584"/>
            <a:ext cx="11103717" cy="13952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2800" dirty="0">
                <a:latin typeface="+mn-lt"/>
              </a:rPr>
              <a:t>«Incredibile Github e' davvero forte allora...ma... sai in realta'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a me interessano di piu' i risultati</a:t>
            </a:r>
            <a:r>
              <a:rPr lang="it-IT" sz="2800" dirty="0">
                <a:latin typeface="+mn-lt"/>
              </a:rPr>
              <a:t>...e mi sembra che github sia un po' povero per gestire i </a:t>
            </a:r>
            <a:r>
              <a:rPr lang="it-IT" sz="2800" dirty="0">
                <a:solidFill>
                  <a:srgbClr val="FF0000"/>
                </a:solidFill>
                <a:latin typeface="+mn-lt"/>
              </a:rPr>
              <a:t>rilasci e i delivery</a:t>
            </a:r>
            <a:r>
              <a:rPr lang="it-IT" sz="2800" dirty="0">
                <a:latin typeface="+mn-lt"/>
              </a:rPr>
              <a:t>. »</a:t>
            </a:r>
            <a:endParaRPr lang="en-US" sz="28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300C86-6189-B633-E5F8-552CC7A2D18D}"/>
              </a:ext>
            </a:extLst>
          </p:cNvPr>
          <p:cNvSpPr txBox="1">
            <a:spLocks/>
          </p:cNvSpPr>
          <p:nvPr/>
        </p:nvSpPr>
        <p:spPr>
          <a:xfrm>
            <a:off x="74295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latin typeface="+mn-lt"/>
              </a:rPr>
              <a:t>«TI SBAGLI,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 GITHUB </a:t>
            </a:r>
            <a:r>
              <a:rPr lang="it-IT" sz="2800" b="1" dirty="0">
                <a:latin typeface="+mn-lt"/>
              </a:rPr>
              <a:t>e' perfetto anche per</a:t>
            </a:r>
            <a:r>
              <a:rPr lang="it-IT" sz="2800" b="1" dirty="0">
                <a:solidFill>
                  <a:srgbClr val="00B050"/>
                </a:solidFill>
                <a:latin typeface="+mn-lt"/>
              </a:rPr>
              <a:t> gestire i rilasci!</a:t>
            </a:r>
            <a:r>
              <a:rPr lang="it-IT" sz="2800" b="1" dirty="0">
                <a:latin typeface="+mn-lt"/>
              </a:rPr>
              <a:t>»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D399CAA-A3D3-8BAE-22F4-9536C49F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62" y="1690688"/>
            <a:ext cx="3956243" cy="325291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868F4B5-3116-3633-8A45-66A1EC05B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72" y="1896658"/>
            <a:ext cx="2605739" cy="28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9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913271"/>
            <a:ext cx="10409943" cy="16368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u="sng" dirty="0">
                <a:latin typeface="+mn-lt"/>
              </a:rPr>
              <a:t>Ci sono tantissime funzionalita' su github avanzatissime che ti permettono di gestire AUTOMATICAMENTE i rilasci cloud e non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18"/>
            <a:ext cx="10515600" cy="1306849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it-IT" sz="3200" dirty="0">
                <a:latin typeface="+mn-lt"/>
              </a:rPr>
              <a:t>Ci sono tantissime funzionalita' su Github avanzatissime che ti permettono di gestire </a:t>
            </a:r>
            <a:r>
              <a:rPr lang="it-IT" sz="3200" b="1" dirty="0">
                <a:latin typeface="+mn-lt"/>
              </a:rPr>
              <a:t>AUTOMATICAMENTE</a:t>
            </a:r>
            <a:r>
              <a:rPr lang="it-IT" sz="3200" dirty="0">
                <a:latin typeface="+mn-lt"/>
              </a:rPr>
              <a:t> i </a:t>
            </a:r>
            <a:r>
              <a:rPr lang="it-IT" sz="3200" b="1" dirty="0">
                <a:latin typeface="+mn-lt"/>
              </a:rPr>
              <a:t>rilasci cloud</a:t>
            </a:r>
            <a:r>
              <a:rPr lang="it-IT" sz="3200" dirty="0">
                <a:latin typeface="+mn-lt"/>
              </a:rPr>
              <a:t> e non</a:t>
            </a:r>
            <a:endParaRPr lang="en-US" sz="32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6EF7D4-CB59-F615-9FAB-B8F87AF78779}"/>
              </a:ext>
            </a:extLst>
          </p:cNvPr>
          <p:cNvSpPr txBox="1">
            <a:spLocks/>
          </p:cNvSpPr>
          <p:nvPr/>
        </p:nvSpPr>
        <p:spPr>
          <a:xfrm>
            <a:off x="531847" y="4913271"/>
            <a:ext cx="10515600" cy="130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E' talmente avanzata, vitale e importante in determinati casi, che oggi ci sono figure professionali che si occupano proprio di questo, e sono i </a:t>
            </a:r>
            <a:r>
              <a:rPr lang="it-IT" sz="3200" b="1" u="sng" dirty="0">
                <a:latin typeface="+mn-lt"/>
              </a:rPr>
              <a:t>DEVOPS</a:t>
            </a:r>
            <a:r>
              <a:rPr lang="it-IT" sz="3200" dirty="0">
                <a:latin typeface="+mn-lt"/>
              </a:rPr>
              <a:t>!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37E76D-918E-A925-1D23-93ACFF4D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368047"/>
            <a:ext cx="4495800" cy="33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4400" b="1" u="sng" dirty="0"/>
              <a:t>Ma Github e’ importante anche per l’azienda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838200" y="5074051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GITHUB non e' solo uno strumento utile per i dipendenti e per facilitare il lavoro nei progetti, ma aiuta anche l'azienda a custodire il know – how costruito negli anni.</a:t>
            </a:r>
            <a:endParaRPr lang="en-US" sz="3200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5" y="1682016"/>
            <a:ext cx="2595886" cy="28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en-US" dirty="0"/>
              <a:t>Il </a:t>
            </a:r>
            <a:r>
              <a:rPr lang="en-US" b="1" dirty="0" err="1"/>
              <a:t>Github</a:t>
            </a:r>
            <a:r>
              <a:rPr lang="en-US" b="1" dirty="0"/>
              <a:t> </a:t>
            </a:r>
            <a:r>
              <a:rPr lang="en-US" b="1" dirty="0" err="1"/>
              <a:t>aziendale</a:t>
            </a:r>
            <a:r>
              <a:rPr lang="en-US" b="1" dirty="0"/>
              <a:t> e’ come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cassaforte</a:t>
            </a:r>
            <a:r>
              <a:rPr lang="en-US" dirty="0"/>
              <a:t>, dove ci </a:t>
            </a:r>
            <a:r>
              <a:rPr lang="en-US" dirty="0" err="1"/>
              <a:t>mettiamo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F73AA-C343-E560-2A53-9D93EB74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2" y="1984818"/>
            <a:ext cx="2373278" cy="2259360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17D81A8-072E-8F5B-0094-5E6C757C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2046976"/>
            <a:ext cx="2952750" cy="1966913"/>
          </a:xfrm>
          <a:prstGeom prst="rect">
            <a:avLst/>
          </a:prstGeom>
        </p:spPr>
      </p:pic>
      <p:pic>
        <p:nvPicPr>
          <p:cNvPr id="11" name="Picture 10" descr="A stack of money&#10;&#10;Description automatically generated with medium confidence">
            <a:extLst>
              <a:ext uri="{FF2B5EF4-FFF2-40B4-BE49-F238E27FC236}">
                <a16:creationId xmlns:a16="http://schemas.microsoft.com/office/drawing/2014/main" id="{FBB32D84-7411-F9BC-5E60-A4C5452FE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2043591"/>
            <a:ext cx="2457450" cy="2037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14CD1-DFDF-4BC3-F52C-AFCF8D0945C8}"/>
              </a:ext>
            </a:extLst>
          </p:cNvPr>
          <p:cNvSpPr txBox="1"/>
          <p:nvPr/>
        </p:nvSpPr>
        <p:spPr>
          <a:xfrm>
            <a:off x="417547" y="4485566"/>
            <a:ext cx="26876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 cassette </a:t>
            </a:r>
            <a:r>
              <a:rPr lang="en-US" sz="2800" dirty="0" err="1"/>
              <a:t>degli</a:t>
            </a:r>
            <a:r>
              <a:rPr lang="en-US" sz="2800" dirty="0"/>
              <a:t> </a:t>
            </a:r>
            <a:r>
              <a:rPr lang="en-US" sz="2800" dirty="0" err="1"/>
              <a:t>attrezzi</a:t>
            </a:r>
            <a:r>
              <a:rPr lang="en-US" sz="2800" dirty="0"/>
              <a:t> </a:t>
            </a:r>
            <a:r>
              <a:rPr lang="en-US" sz="2800" dirty="0" err="1"/>
              <a:t>utili</a:t>
            </a:r>
            <a:r>
              <a:rPr lang="en-US" sz="2800" dirty="0"/>
              <a:t> per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lavori</a:t>
            </a:r>
            <a:r>
              <a:rPr lang="en-US" sz="2800" dirty="0"/>
              <a:t> </a:t>
            </a:r>
            <a:r>
              <a:rPr lang="en-US" sz="2800" dirty="0" err="1"/>
              <a:t>futuri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56BA4-FA50-3440-2A7F-539F4C6DB416}"/>
              </a:ext>
            </a:extLst>
          </p:cNvPr>
          <p:cNvSpPr txBox="1"/>
          <p:nvPr/>
        </p:nvSpPr>
        <p:spPr>
          <a:xfrm>
            <a:off x="4209274" y="4485565"/>
            <a:ext cx="2687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</a:t>
            </a:r>
            <a:r>
              <a:rPr lang="en-US" sz="2000" dirty="0" err="1"/>
              <a:t>lavori</a:t>
            </a:r>
            <a:r>
              <a:rPr lang="en-US" sz="2000" dirty="0"/>
              <a:t> </a:t>
            </a:r>
            <a:r>
              <a:rPr lang="en-US" sz="2000" dirty="0" err="1"/>
              <a:t>sperimentali</a:t>
            </a:r>
            <a:r>
              <a:rPr lang="en-US" sz="2000" dirty="0"/>
              <a:t>, di cui non </a:t>
            </a:r>
            <a:r>
              <a:rPr lang="en-US" sz="2000" dirty="0" err="1"/>
              <a:t>sappiamo</a:t>
            </a:r>
            <a:r>
              <a:rPr lang="en-US" sz="2000" dirty="0"/>
              <a:t> bene </a:t>
            </a:r>
            <a:r>
              <a:rPr lang="en-US" sz="2000" dirty="0" err="1"/>
              <a:t>cosa</a:t>
            </a:r>
            <a:r>
              <a:rPr lang="en-US" sz="2000" dirty="0"/>
              <a:t> farci ma </a:t>
            </a:r>
            <a:r>
              <a:rPr lang="en-US" sz="2000" dirty="0" err="1"/>
              <a:t>sappiamo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in un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potranno</a:t>
            </a:r>
            <a:r>
              <a:rPr lang="en-US" sz="2000" dirty="0"/>
              <a:t> </a:t>
            </a:r>
            <a:r>
              <a:rPr lang="en-US" sz="2000" dirty="0" err="1"/>
              <a:t>esserci</a:t>
            </a:r>
            <a:r>
              <a:rPr lang="en-US" sz="2000" dirty="0"/>
              <a:t> </a:t>
            </a:r>
            <a:r>
              <a:rPr lang="en-US" sz="2000" dirty="0" err="1"/>
              <a:t>utili</a:t>
            </a:r>
            <a:r>
              <a:rPr lang="en-US" sz="2000" dirty="0"/>
              <a:t>, </a:t>
            </a:r>
            <a:r>
              <a:rPr lang="en-US" sz="2000" dirty="0" err="1"/>
              <a:t>sia</a:t>
            </a:r>
            <a:r>
              <a:rPr lang="en-US" sz="2000" dirty="0"/>
              <a:t> per </a:t>
            </a:r>
            <a:r>
              <a:rPr lang="en-US" sz="2000" dirty="0" err="1"/>
              <a:t>imparare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per </a:t>
            </a:r>
            <a:r>
              <a:rPr lang="en-US" sz="2000" dirty="0" err="1"/>
              <a:t>crescere</a:t>
            </a:r>
            <a:r>
              <a:rPr lang="en-US" sz="20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7F576-DFB9-2E1C-96CF-A9C3926E8114}"/>
              </a:ext>
            </a:extLst>
          </p:cNvPr>
          <p:cNvSpPr txBox="1"/>
          <p:nvPr/>
        </p:nvSpPr>
        <p:spPr>
          <a:xfrm>
            <a:off x="8457424" y="4485565"/>
            <a:ext cx="2687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</a:t>
            </a:r>
            <a:r>
              <a:rPr lang="en-US" sz="2000" dirty="0" err="1"/>
              <a:t>lavori</a:t>
            </a:r>
            <a:r>
              <a:rPr lang="en-US" sz="2000" dirty="0"/>
              <a:t> </a:t>
            </a:r>
            <a:r>
              <a:rPr lang="en-US" sz="2000" dirty="0" err="1"/>
              <a:t>vincenti</a:t>
            </a:r>
            <a:r>
              <a:rPr lang="en-US" sz="2000" dirty="0"/>
              <a:t>,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usati</a:t>
            </a:r>
            <a:r>
              <a:rPr lang="en-US" sz="2000" dirty="0"/>
              <a:t> come </a:t>
            </a:r>
            <a:r>
              <a:rPr lang="en-US" sz="2000" dirty="0" err="1"/>
              <a:t>riferimento</a:t>
            </a:r>
            <a:r>
              <a:rPr lang="en-US" sz="2000" dirty="0"/>
              <a:t> per I </a:t>
            </a:r>
            <a:r>
              <a:rPr lang="en-US" sz="2000" dirty="0" err="1"/>
              <a:t>prossimi</a:t>
            </a:r>
            <a:r>
              <a:rPr lang="en-US" sz="2000" dirty="0"/>
              <a:t> </a:t>
            </a:r>
            <a:r>
              <a:rPr lang="en-US" sz="2000" dirty="0" err="1"/>
              <a:t>lavori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84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5747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u="sng" dirty="0">
                <a:solidFill>
                  <a:srgbClr val="FF0000"/>
                </a:solidFill>
              </a:rPr>
              <a:t>Ma PERCHE’?</a:t>
            </a:r>
            <a:r>
              <a:rPr lang="it-IT" sz="4800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it-IT" b="1" i="1" dirty="0">
                <a:solidFill>
                  <a:srgbClr val="FF0000"/>
                </a:solidFill>
              </a:rPr>
              <a:t>«Io lavoro cosi’ bene senza Github!»</a:t>
            </a:r>
          </a:p>
          <a:p>
            <a:pPr marL="0" indent="0" algn="ctr">
              <a:buNone/>
            </a:pPr>
            <a:endParaRPr lang="it-IT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2636BEF-2F7B-08E0-F053-6A1F6A66A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14" y="1685658"/>
            <a:ext cx="3649712" cy="4277463"/>
          </a:xfrm>
          <a:prstGeom prst="rect">
            <a:avLst/>
          </a:prstGeom>
        </p:spPr>
      </p:pic>
      <p:pic>
        <p:nvPicPr>
          <p:cNvPr id="12" name="Picture 11" descr="A picture containing text, person, newspaper&#10;&#10;Description automatically generated">
            <a:extLst>
              <a:ext uri="{FF2B5EF4-FFF2-40B4-BE49-F238E27FC236}">
                <a16:creationId xmlns:a16="http://schemas.microsoft.com/office/drawing/2014/main" id="{9B7526F5-1762-0D4F-2139-024C0498F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4" b="8815"/>
          <a:stretch/>
        </p:blipFill>
        <p:spPr>
          <a:xfrm>
            <a:off x="663262" y="2222368"/>
            <a:ext cx="6921614" cy="34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3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ctr"/>
            <a:r>
              <a:rPr lang="it-IT" b="1" u="sng" dirty="0"/>
              <a:t>Per questo motivo e' importante che in azienda GITHUB venga utilizzato il piu' possibile da tutti.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93CB26E-2B47-63C5-63A6-C5678301F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6" y="1746249"/>
            <a:ext cx="8043748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175" y="246621"/>
            <a:ext cx="10515600" cy="1325563"/>
          </a:xfrm>
        </p:spPr>
        <p:txBody>
          <a:bodyPr>
            <a:normAutofit/>
          </a:bodyPr>
          <a:lstStyle/>
          <a:p>
            <a:pPr marL="0" indent="0" algn="ctr"/>
            <a:r>
              <a:rPr lang="en-US" b="1" u="sng" dirty="0"/>
              <a:t>OK, TI HO CONVINTO, E ORA CHE SI FA?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0" y="343458"/>
            <a:ext cx="2031573" cy="2208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E5209B-172C-39A9-4F2F-4EB5E3A9A98E}"/>
              </a:ext>
            </a:extLst>
          </p:cNvPr>
          <p:cNvSpPr txBox="1"/>
          <p:nvPr/>
        </p:nvSpPr>
        <p:spPr>
          <a:xfrm>
            <a:off x="323851" y="1447801"/>
            <a:ext cx="913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Beh, </a:t>
            </a:r>
            <a:r>
              <a:rPr lang="en-US" sz="2400" dirty="0" err="1"/>
              <a:t>cosa</a:t>
            </a:r>
            <a:r>
              <a:rPr lang="en-US" sz="2400" dirty="0"/>
              <a:t> </a:t>
            </a:r>
            <a:r>
              <a:rPr lang="en-US" sz="2400" dirty="0" err="1"/>
              <a:t>aspetti</a:t>
            </a:r>
            <a:r>
              <a:rPr lang="en-US" sz="2400" dirty="0"/>
              <a:t> ad </a:t>
            </a:r>
            <a:r>
              <a:rPr lang="en-US" sz="2400" dirty="0" err="1"/>
              <a:t>iniziare</a:t>
            </a:r>
            <a:r>
              <a:rPr lang="en-US" sz="2400" dirty="0"/>
              <a:t> ad </a:t>
            </a:r>
            <a:r>
              <a:rPr lang="en-US" sz="2400" dirty="0" err="1"/>
              <a:t>usare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e ad </a:t>
            </a:r>
            <a:r>
              <a:rPr lang="en-US" sz="2400" dirty="0" err="1"/>
              <a:t>aprirti</a:t>
            </a:r>
            <a:r>
              <a:rPr lang="en-US" sz="2400" dirty="0"/>
              <a:t> un account?</a:t>
            </a:r>
          </a:p>
          <a:p>
            <a:endParaRPr lang="en-US" dirty="0"/>
          </a:p>
          <a:p>
            <a:r>
              <a:rPr lang="en-US" sz="2400" dirty="0"/>
              <a:t>Ho </a:t>
            </a:r>
            <a:r>
              <a:rPr lang="en-US" sz="2400" dirty="0" err="1"/>
              <a:t>saputo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b="1" u="sng" dirty="0"/>
              <a:t>ci </a:t>
            </a:r>
            <a:r>
              <a:rPr lang="en-US" sz="2400" b="1" u="sng" dirty="0" err="1"/>
              <a:t>dovrebbero</a:t>
            </a:r>
            <a:r>
              <a:rPr lang="en-US" sz="2400" b="1" u="sng" dirty="0"/>
              <a:t> </a:t>
            </a:r>
            <a:r>
              <a:rPr lang="en-US" sz="2400" b="1" u="sng" dirty="0" err="1"/>
              <a:t>essere</a:t>
            </a:r>
            <a:r>
              <a:rPr lang="en-US" sz="2400" b="1" u="sng" dirty="0"/>
              <a:t> in </a:t>
            </a:r>
            <a:r>
              <a:rPr lang="en-US" sz="2400" b="1" u="sng" dirty="0" err="1"/>
              <a:t>giro</a:t>
            </a:r>
            <a:r>
              <a:rPr lang="en-US" sz="2400" b="1" u="sng" dirty="0"/>
              <a:t> </a:t>
            </a:r>
            <a:r>
              <a:rPr lang="en-US" sz="2400" b="1" u="sng" dirty="0" err="1"/>
              <a:t>delle</a:t>
            </a:r>
            <a:r>
              <a:rPr lang="en-US" sz="2400" b="1" u="sng" dirty="0"/>
              <a:t> </a:t>
            </a:r>
            <a:r>
              <a:rPr lang="en-US" sz="2400" b="1" u="sng" dirty="0" err="1"/>
              <a:t>linee</a:t>
            </a:r>
            <a:r>
              <a:rPr lang="en-US" sz="2400" b="1" u="sng" dirty="0"/>
              <a:t> </a:t>
            </a:r>
            <a:r>
              <a:rPr lang="en-US" sz="2400" b="1" u="sng" dirty="0" err="1"/>
              <a:t>guida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come </a:t>
            </a:r>
            <a:r>
              <a:rPr lang="en-US" sz="2400" dirty="0" err="1"/>
              <a:t>adottare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 err="1"/>
              <a:t>scritte</a:t>
            </a:r>
            <a:r>
              <a:rPr lang="en-US" sz="2400" dirty="0"/>
              <a:t> da </a:t>
            </a:r>
            <a:r>
              <a:rPr lang="en-US" sz="2400" dirty="0" err="1"/>
              <a:t>esperti</a:t>
            </a:r>
            <a:r>
              <a:rPr lang="en-US" sz="2400" dirty="0"/>
              <a:t>, </a:t>
            </a:r>
            <a:r>
              <a:rPr lang="en-US" sz="2400" b="1" u="sng" dirty="0"/>
              <a:t>io </a:t>
            </a:r>
            <a:r>
              <a:rPr lang="en-US" sz="2400" b="1" u="sng" dirty="0" err="1"/>
              <a:t>inizierei</a:t>
            </a:r>
            <a:r>
              <a:rPr lang="en-US" sz="2400" b="1" u="sng" dirty="0"/>
              <a:t> da li’</a:t>
            </a:r>
            <a:r>
              <a:rPr lang="en-US" sz="2400" dirty="0"/>
              <a:t> </a:t>
            </a:r>
            <a:r>
              <a:rPr lang="en-US" sz="2400" dirty="0" err="1"/>
              <a:t>campione</a:t>
            </a:r>
            <a:r>
              <a:rPr lang="en-US" sz="2400" dirty="0"/>
              <a:t>!</a:t>
            </a:r>
          </a:p>
        </p:txBody>
      </p:sp>
      <p:pic>
        <p:nvPicPr>
          <p:cNvPr id="13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B5CBCFC-8D5B-3FA2-EC44-45D7DA88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3115704"/>
            <a:ext cx="64674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DD0A4B1-C014-7D31-D658-0CB144E40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76200"/>
            <a:ext cx="804671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51D52C-15A6-9B70-EF33-8A7ACDA9D76A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7"/>
            <a:ext cx="10750420" cy="612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dirty="0">
                <a:solidFill>
                  <a:srgbClr val="00B050"/>
                </a:solidFill>
              </a:rPr>
              <a:t>PERCHE’ E’ BENE</a:t>
            </a:r>
          </a:p>
          <a:p>
            <a:pPr marL="0" indent="0" algn="ctr">
              <a:buNone/>
            </a:pPr>
            <a:r>
              <a:rPr lang="it-IT" sz="3600" b="1" u="sng" dirty="0">
                <a:solidFill>
                  <a:srgbClr val="00B050"/>
                </a:solidFill>
              </a:rPr>
              <a:t>GITHUB TI SEMPLIFICA E TI SALVA LA VITA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E33F1F16-CDB2-AFF9-BE10-CAA39940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1"/>
          <a:stretch/>
        </p:blipFill>
        <p:spPr>
          <a:xfrm>
            <a:off x="3489429" y="1849476"/>
            <a:ext cx="3235054" cy="2521220"/>
          </a:xfrm>
          <a:prstGeom prst="rect">
            <a:avLst/>
          </a:prstGeom>
        </p:spPr>
      </p:pic>
      <p:pic>
        <p:nvPicPr>
          <p:cNvPr id="5" name="Picture 4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27D01621-88EE-BEAD-464F-E4733BD75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" y="4868523"/>
            <a:ext cx="1646951" cy="1560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CB70D-E728-60D5-0D41-9277B87B21C9}"/>
              </a:ext>
            </a:extLst>
          </p:cNvPr>
          <p:cNvSpPr txBox="1"/>
          <p:nvPr/>
        </p:nvSpPr>
        <p:spPr>
          <a:xfrm>
            <a:off x="2380963" y="4982547"/>
            <a:ext cx="8386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 in </a:t>
            </a:r>
            <a:r>
              <a:rPr lang="en-US" sz="3600" dirty="0" err="1"/>
              <a:t>queste</a:t>
            </a:r>
            <a:r>
              <a:rPr lang="en-US" sz="3600" dirty="0"/>
              <a:t> slide </a:t>
            </a:r>
            <a:r>
              <a:rPr lang="en-US" sz="3600" u="sng" dirty="0" err="1"/>
              <a:t>vedremo</a:t>
            </a:r>
            <a:r>
              <a:rPr lang="en-US" sz="3600" u="sng" dirty="0"/>
              <a:t> </a:t>
            </a:r>
            <a:r>
              <a:rPr lang="en-US" sz="3600" u="sng" dirty="0" err="1"/>
              <a:t>insieme</a:t>
            </a:r>
            <a:r>
              <a:rPr lang="en-US" sz="3600" dirty="0"/>
              <a:t> </a:t>
            </a:r>
            <a:r>
              <a:rPr lang="en-US" sz="3600" dirty="0" err="1"/>
              <a:t>alcuni</a:t>
            </a:r>
            <a:r>
              <a:rPr lang="en-US" sz="3600" dirty="0"/>
              <a:t> </a:t>
            </a:r>
            <a:r>
              <a:rPr lang="en-US" sz="3600" b="1" u="sng" dirty="0" err="1"/>
              <a:t>casi</a:t>
            </a:r>
            <a:r>
              <a:rPr lang="en-US" sz="3600" b="1" u="sng" dirty="0"/>
              <a:t> </a:t>
            </a:r>
            <a:r>
              <a:rPr lang="en-US" sz="3600" b="1" u="sng" dirty="0" err="1"/>
              <a:t>reali</a:t>
            </a:r>
            <a:r>
              <a:rPr lang="en-US" sz="3600" dirty="0"/>
              <a:t> in cui </a:t>
            </a:r>
            <a:r>
              <a:rPr lang="en-US" sz="3600" dirty="0" err="1"/>
              <a:t>Github</a:t>
            </a:r>
            <a:r>
              <a:rPr lang="en-US" sz="3600" dirty="0"/>
              <a:t> </a:t>
            </a:r>
            <a:r>
              <a:rPr lang="en-US" sz="3600" dirty="0" err="1"/>
              <a:t>semplifica</a:t>
            </a:r>
            <a:r>
              <a:rPr lang="en-US" sz="3600" dirty="0"/>
              <a:t> la vita.</a:t>
            </a:r>
          </a:p>
          <a:p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757CACA-300E-2653-EA38-3F3EF7E87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72" y="1849476"/>
            <a:ext cx="2116034" cy="21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60648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u="sng" dirty="0">
                <a:solidFill>
                  <a:srgbClr val="FF0000"/>
                </a:solidFill>
              </a:rPr>
              <a:t>NO!</a:t>
            </a:r>
            <a:r>
              <a:rPr lang="it-IT" sz="4800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it-IT" sz="4000" b="1" i="1" dirty="0">
                <a:solidFill>
                  <a:srgbClr val="FF0000"/>
                </a:solidFill>
              </a:rPr>
              <a:t>«GITHUB E’ SOLO PER I NERD E I DEVS!»</a:t>
            </a:r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			    </a:t>
            </a: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1D9C947A-67DE-110D-7959-BE5A08E9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5" r="50000"/>
          <a:stretch/>
        </p:blipFill>
        <p:spPr>
          <a:xfrm>
            <a:off x="1820830" y="2180233"/>
            <a:ext cx="2980779" cy="2920483"/>
          </a:xfrm>
          <a:prstGeom prst="rect">
            <a:avLst/>
          </a:prstGeom>
        </p:spPr>
      </p:pic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F659C0F-B6B1-A9DB-47AA-9ACC6264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12406" r="56192" b="23400"/>
          <a:stretch/>
        </p:blipFill>
        <p:spPr>
          <a:xfrm>
            <a:off x="6300518" y="2057448"/>
            <a:ext cx="2750175" cy="3058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10556-F857-7F9F-11D0-F0A2B3A8BF47}"/>
              </a:ext>
            </a:extLst>
          </p:cNvPr>
          <p:cNvSpPr txBox="1"/>
          <p:nvPr/>
        </p:nvSpPr>
        <p:spPr>
          <a:xfrm>
            <a:off x="3005061" y="5289793"/>
            <a:ext cx="596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«IO NON SONO DEV, </a:t>
            </a:r>
            <a:r>
              <a:rPr lang="it-IT" sz="2800" b="1" i="1" dirty="0">
                <a:solidFill>
                  <a:srgbClr val="FF0000"/>
                </a:solidFill>
              </a:rPr>
              <a:t> NON MI SERVE!»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86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87" y="259810"/>
            <a:ext cx="10494610" cy="1550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3600" b="1" dirty="0">
                <a:solidFill>
                  <a:srgbClr val="00B050"/>
                </a:solidFill>
              </a:rPr>
              <a:t>TI SBAGLI, </a:t>
            </a:r>
          </a:p>
          <a:p>
            <a:pPr marL="0" indent="0" algn="ctr">
              <a:buNone/>
            </a:pPr>
            <a:r>
              <a:rPr lang="it-IT" sz="4700" b="1" u="sng" dirty="0">
                <a:solidFill>
                  <a:srgbClr val="00B050"/>
                </a:solidFill>
              </a:rPr>
              <a:t>NON BISOGNA ESSERE PER FORZA</a:t>
            </a:r>
          </a:p>
          <a:p>
            <a:pPr marL="0" indent="0" algn="ctr">
              <a:buNone/>
            </a:pPr>
            <a:r>
              <a:rPr lang="it-IT" sz="4700" b="1" u="sng" dirty="0">
                <a:solidFill>
                  <a:srgbClr val="00B050"/>
                </a:solidFill>
              </a:rPr>
              <a:t>DEV PER USARE GITHUB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9E6141-9747-B049-7569-3B2B9F04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63" y="1866136"/>
            <a:ext cx="2703465" cy="2703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4EEAC-9C28-845D-88DB-715A27E8EDBB}"/>
              </a:ext>
            </a:extLst>
          </p:cNvPr>
          <p:cNvSpPr txBox="1"/>
          <p:nvPr/>
        </p:nvSpPr>
        <p:spPr>
          <a:xfrm>
            <a:off x="276170" y="4569601"/>
            <a:ext cx="1163965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/>
              <a:t>Non serve </a:t>
            </a:r>
            <a:r>
              <a:rPr lang="en-US" sz="2400" b="1" u="sng" dirty="0" err="1"/>
              <a:t>saper</a:t>
            </a:r>
            <a:r>
              <a:rPr lang="en-US" sz="2400" b="1" u="sng" dirty="0"/>
              <a:t> </a:t>
            </a:r>
            <a:r>
              <a:rPr lang="en-US" sz="2400" b="1" u="sng" dirty="0" err="1"/>
              <a:t>programmare</a:t>
            </a:r>
            <a:r>
              <a:rPr lang="en-US" sz="2400" b="1" u="sng" dirty="0"/>
              <a:t> per </a:t>
            </a:r>
            <a:r>
              <a:rPr lang="en-US" sz="2400" b="1" u="sng" dirty="0" err="1"/>
              <a:t>usare</a:t>
            </a:r>
            <a:r>
              <a:rPr lang="en-US" sz="2400" b="1" u="sng" dirty="0"/>
              <a:t> </a:t>
            </a:r>
            <a:r>
              <a:rPr lang="en-US" sz="2400" b="1" u="sng" dirty="0" err="1"/>
              <a:t>Github</a:t>
            </a:r>
            <a:r>
              <a:rPr lang="en-US" sz="2400" b="1" dirty="0"/>
              <a:t>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b="1" u="sng" dirty="0" err="1"/>
              <a:t>Su</a:t>
            </a:r>
            <a:r>
              <a:rPr lang="en-US" sz="2400" b="1" u="sng" dirty="0"/>
              <a:t> </a:t>
            </a:r>
            <a:r>
              <a:rPr lang="en-US" sz="2400" b="1" u="sng" dirty="0" err="1"/>
              <a:t>Github</a:t>
            </a:r>
            <a:r>
              <a:rPr lang="en-US" sz="2400" b="1" u="sng" dirty="0"/>
              <a:t> ci </a:t>
            </a:r>
            <a:r>
              <a:rPr lang="en-US" sz="2400" b="1" u="sng" dirty="0" err="1"/>
              <a:t>puoi</a:t>
            </a:r>
            <a:r>
              <a:rPr lang="en-US" sz="2400" b="1" u="sng" dirty="0"/>
              <a:t> </a:t>
            </a:r>
            <a:r>
              <a:rPr lang="en-US" sz="2400" b="1" u="sng" dirty="0" err="1"/>
              <a:t>mettere</a:t>
            </a:r>
            <a:r>
              <a:rPr lang="en-US" sz="2400" b="1" u="sng" dirty="0"/>
              <a:t> </a:t>
            </a:r>
            <a:r>
              <a:rPr lang="en-US" sz="2400" b="1" u="sng" dirty="0" err="1"/>
              <a:t>tutto</a:t>
            </a:r>
            <a:r>
              <a:rPr lang="en-US" sz="2400" b="1" u="sng" dirty="0"/>
              <a:t>, non solo </a:t>
            </a:r>
            <a:r>
              <a:rPr lang="en-US" sz="2400" b="1" u="sng" dirty="0" err="1"/>
              <a:t>programmi</a:t>
            </a:r>
            <a:r>
              <a:rPr lang="en-US" sz="2400" b="1" u="sng" dirty="0"/>
              <a:t> e </a:t>
            </a:r>
            <a:r>
              <a:rPr lang="en-US" sz="2400" b="1" u="sng" dirty="0" err="1"/>
              <a:t>codice</a:t>
            </a:r>
            <a:r>
              <a:rPr lang="en-US" sz="2400" b="1" u="sng" dirty="0"/>
              <a:t>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b="1" u="sng" dirty="0" err="1"/>
              <a:t>Github</a:t>
            </a:r>
            <a:r>
              <a:rPr lang="en-US" sz="2400" b="1" u="sng" dirty="0"/>
              <a:t> e’ </a:t>
            </a:r>
            <a:r>
              <a:rPr lang="en-US" sz="2400" b="1" u="sng" dirty="0" err="1"/>
              <a:t>perfetto</a:t>
            </a:r>
            <a:r>
              <a:rPr lang="en-US" sz="2400" b="1" u="sng" dirty="0"/>
              <a:t> per tutti </a:t>
            </a:r>
            <a:r>
              <a:rPr lang="en-US" sz="2400" b="1" u="sng" dirty="0" err="1"/>
              <a:t>i</a:t>
            </a:r>
            <a:r>
              <a:rPr lang="en-US" sz="2400" b="1" u="sng" dirty="0"/>
              <a:t> file di testo, ma </a:t>
            </a:r>
            <a:r>
              <a:rPr lang="en-US" sz="2400" b="1" u="sng" dirty="0" err="1"/>
              <a:t>puo</a:t>
            </a:r>
            <a:r>
              <a:rPr lang="en-US" sz="2400" b="1" u="sng" dirty="0"/>
              <a:t>’ </a:t>
            </a:r>
            <a:r>
              <a:rPr lang="en-US" sz="2400" b="1" u="sng" dirty="0" err="1"/>
              <a:t>essere</a:t>
            </a:r>
            <a:r>
              <a:rPr lang="en-US" sz="2400" b="1" u="sng" dirty="0"/>
              <a:t> </a:t>
            </a:r>
            <a:r>
              <a:rPr lang="en-US" sz="2400" b="1" u="sng" dirty="0" err="1"/>
              <a:t>usato</a:t>
            </a:r>
            <a:r>
              <a:rPr lang="en-US" sz="2400" b="1" u="sng" dirty="0"/>
              <a:t> </a:t>
            </a:r>
            <a:r>
              <a:rPr lang="en-US" sz="2400" b="1" u="sng" dirty="0" err="1"/>
              <a:t>anche</a:t>
            </a:r>
            <a:r>
              <a:rPr lang="en-US" sz="2400" b="1" u="sng" dirty="0"/>
              <a:t> con </a:t>
            </a:r>
            <a:r>
              <a:rPr lang="en-US" sz="2400" b="1" u="sng" dirty="0" err="1"/>
              <a:t>immagini</a:t>
            </a:r>
            <a:r>
              <a:rPr lang="en-US" sz="2400" b="1" u="sng" dirty="0"/>
              <a:t> e molto </a:t>
            </a:r>
            <a:r>
              <a:rPr lang="en-US" sz="2400" b="1" u="sng" dirty="0" err="1"/>
              <a:t>altro</a:t>
            </a:r>
            <a:r>
              <a:rPr lang="en-US" sz="2400" b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506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D128-BC74-73B1-924B-7A18BB16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750420" cy="606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			    </a:t>
            </a: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hild with his hand on his head&#10;&#10;Description automatically generated with low confidence">
            <a:extLst>
              <a:ext uri="{FF2B5EF4-FFF2-40B4-BE49-F238E27FC236}">
                <a16:creationId xmlns:a16="http://schemas.microsoft.com/office/drawing/2014/main" id="{1B5433F9-C9FC-63C9-58FD-044E1FFB6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7" y="285264"/>
            <a:ext cx="4762500" cy="587692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2518E6-07AC-0B63-15C0-0D8D63F8A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9" y="1069035"/>
            <a:ext cx="5735661" cy="169817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1D58FC-3E43-9FB9-4FAC-3D5C2B1196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r="12235"/>
          <a:stretch/>
        </p:blipFill>
        <p:spPr>
          <a:xfrm>
            <a:off x="421016" y="4436598"/>
            <a:ext cx="5849126" cy="133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A680A-5553-D69B-1923-0804B840A7D0}"/>
              </a:ext>
            </a:extLst>
          </p:cNvPr>
          <p:cNvSpPr txBox="1"/>
          <p:nvPr/>
        </p:nvSpPr>
        <p:spPr>
          <a:xfrm>
            <a:off x="125917" y="374585"/>
            <a:ext cx="621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b="1" dirty="0"/>
              <a:t>non </a:t>
            </a:r>
            <a:r>
              <a:rPr lang="en-US" sz="2400" b="1" dirty="0" err="1"/>
              <a:t>devs</a:t>
            </a:r>
            <a:r>
              <a:rPr lang="en-US" sz="2400" dirty="0"/>
              <a:t> </a:t>
            </a:r>
            <a:r>
              <a:rPr lang="en-US" sz="2400" dirty="0" err="1"/>
              <a:t>possono</a:t>
            </a:r>
            <a:r>
              <a:rPr lang="en-US" sz="2400" dirty="0"/>
              <a:t> </a:t>
            </a:r>
            <a:r>
              <a:rPr lang="en-US" sz="2400" dirty="0" err="1"/>
              <a:t>adottare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608D3-B7BB-F13F-4B9C-AD469A685FA1}"/>
              </a:ext>
            </a:extLst>
          </p:cNvPr>
          <p:cNvSpPr txBox="1"/>
          <p:nvPr/>
        </p:nvSpPr>
        <p:spPr>
          <a:xfrm>
            <a:off x="125917" y="3429000"/>
            <a:ext cx="6304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Perfino</a:t>
            </a:r>
            <a:r>
              <a:rPr lang="en-US" sz="2400" dirty="0"/>
              <a:t> chi non </a:t>
            </a:r>
            <a:r>
              <a:rPr lang="en-US" sz="2400" dirty="0" err="1"/>
              <a:t>lavora</a:t>
            </a:r>
            <a:r>
              <a:rPr lang="en-US" sz="2400" dirty="0"/>
              <a:t> </a:t>
            </a:r>
            <a:r>
              <a:rPr lang="en-US" sz="2400" dirty="0" err="1"/>
              <a:t>nell’IT</a:t>
            </a:r>
            <a:r>
              <a:rPr lang="en-US" sz="2400" dirty="0"/>
              <a:t> </a:t>
            </a:r>
            <a:r>
              <a:rPr lang="en-US" sz="2400" dirty="0" err="1"/>
              <a:t>puo</a:t>
            </a:r>
            <a:r>
              <a:rPr lang="en-US" sz="2400" dirty="0"/>
              <a:t>’ </a:t>
            </a:r>
            <a:r>
              <a:rPr lang="en-US" sz="2400" dirty="0" err="1"/>
              <a:t>beneficiare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</a:t>
            </a:r>
            <a:r>
              <a:rPr lang="en-US" sz="2400" dirty="0" err="1"/>
              <a:t>vantaggi</a:t>
            </a:r>
            <a:r>
              <a:rPr lang="en-US" sz="2400" dirty="0"/>
              <a:t> </a:t>
            </a:r>
            <a:r>
              <a:rPr lang="en-US" sz="2400" dirty="0" err="1"/>
              <a:t>offerti</a:t>
            </a:r>
            <a:r>
              <a:rPr lang="en-US" sz="2400" dirty="0"/>
              <a:t> da </a:t>
            </a:r>
            <a:r>
              <a:rPr lang="en-US" sz="2400" dirty="0" err="1"/>
              <a:t>Github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720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16F-7E6D-219E-7081-B34350AD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it-IT" sz="4400" b="1" u="sng" dirty="0"/>
              <a:t>Ora che ho la tua attenzione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B944B-9C67-FC57-7CA3-B34F87901454}"/>
              </a:ext>
            </a:extLst>
          </p:cNvPr>
          <p:cNvSpPr/>
          <p:nvPr/>
        </p:nvSpPr>
        <p:spPr>
          <a:xfrm>
            <a:off x="531847" y="4779921"/>
            <a:ext cx="10409943" cy="17701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F1B51C2-7609-4D43-2492-B2CE7F3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" y="4868523"/>
            <a:ext cx="1646951" cy="1560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D25FE-3D67-B631-5E28-E850686E5B25}"/>
              </a:ext>
            </a:extLst>
          </p:cNvPr>
          <p:cNvSpPr txBox="1"/>
          <p:nvPr/>
        </p:nvSpPr>
        <p:spPr>
          <a:xfrm>
            <a:off x="2985894" y="5074051"/>
            <a:ext cx="685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Passiamo</a:t>
            </a:r>
            <a:r>
              <a:rPr lang="en-US" sz="3600" dirty="0"/>
              <a:t> in </a:t>
            </a:r>
            <a:r>
              <a:rPr lang="en-US" sz="3600" dirty="0" err="1"/>
              <a:t>rassegna</a:t>
            </a:r>
            <a:r>
              <a:rPr lang="en-US" sz="3600" dirty="0"/>
              <a:t> ai </a:t>
            </a:r>
            <a:r>
              <a:rPr lang="en-US" sz="3600" b="1" dirty="0" err="1"/>
              <a:t>casi</a:t>
            </a:r>
            <a:r>
              <a:rPr lang="en-US" sz="3600" b="1" dirty="0"/>
              <a:t> </a:t>
            </a:r>
            <a:r>
              <a:rPr lang="en-US" sz="3600" b="1" dirty="0" err="1"/>
              <a:t>reali</a:t>
            </a:r>
            <a:r>
              <a:rPr lang="en-US" sz="3600" dirty="0"/>
              <a:t> in cui </a:t>
            </a:r>
            <a:r>
              <a:rPr lang="en-US" sz="3600" dirty="0" err="1"/>
              <a:t>Github</a:t>
            </a:r>
            <a:r>
              <a:rPr lang="en-US" sz="3600" dirty="0"/>
              <a:t> </a:t>
            </a:r>
            <a:r>
              <a:rPr lang="en-US" sz="3600" dirty="0" err="1"/>
              <a:t>salva</a:t>
            </a:r>
            <a:r>
              <a:rPr lang="en-US" sz="3600" dirty="0"/>
              <a:t> la vita (e il </a:t>
            </a:r>
            <a:r>
              <a:rPr lang="en-US" sz="3600" dirty="0" err="1"/>
              <a:t>lavoro</a:t>
            </a:r>
            <a:r>
              <a:rPr lang="en-US" sz="3600" dirty="0"/>
              <a:t>)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F56BD54-A36C-53DA-541E-FD88845E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5" y="1682016"/>
            <a:ext cx="2595886" cy="28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6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F06093-40BA-E997-09CC-30848D64DC80}"/>
              </a:ext>
            </a:extLst>
          </p:cNvPr>
          <p:cNvSpPr txBox="1">
            <a:spLocks/>
          </p:cNvSpPr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Capitolo 1: Github Single Player –</a:t>
            </a:r>
          </a:p>
          <a:p>
            <a:pPr>
              <a:spcAft>
                <a:spcPts val="600"/>
              </a:spcAft>
            </a:pPr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quando lavori da solo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436192-F3E9-2523-9F80-11D38F51C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" b="-2"/>
          <a:stretch/>
        </p:blipFill>
        <p:spPr>
          <a:xfrm>
            <a:off x="385188" y="628650"/>
            <a:ext cx="5515432" cy="5381625"/>
          </a:xfrm>
          <a:prstGeom prst="rect">
            <a:avLst/>
          </a:prstGeom>
        </p:spPr>
      </p:pic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352</TotalTime>
  <Words>961</Words>
  <Application>Microsoft Office PowerPoint</Application>
  <PresentationFormat>Widescreen</PresentationFormat>
  <Paragraphs>127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Tw Cen MT</vt:lpstr>
      <vt:lpstr>Office Theme</vt:lpstr>
      <vt:lpstr>Perche’Usare Github?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 che ho la tua attenzione</vt:lpstr>
      <vt:lpstr>PowerPoint Presentation</vt:lpstr>
      <vt:lpstr>1.1 - L’ Imprevisto</vt:lpstr>
      <vt:lpstr>1.1 - L’ Imprevisto</vt:lpstr>
      <vt:lpstr>1.2 - Il guru del Ctrl-Z</vt:lpstr>
      <vt:lpstr>1.2 - Il guru del Ctrl-Z</vt:lpstr>
      <vt:lpstr>1.3 – L’attacco di Ispirazione</vt:lpstr>
      <vt:lpstr>1.3 – L’attacco di Ispirazione</vt:lpstr>
      <vt:lpstr>1.4 – L'album dei ricordi</vt:lpstr>
      <vt:lpstr>1.4 – L'album dei ricordi</vt:lpstr>
      <vt:lpstr>«Forte, ma senti un po' ma non diventa un po' complicato se lavoriamo in team su un unico progetto su Github?»</vt:lpstr>
      <vt:lpstr>PowerPoint Presentation</vt:lpstr>
      <vt:lpstr>2.1 – L’ Omni Sapere</vt:lpstr>
      <vt:lpstr>2.1 – L’ Omni Sapere</vt:lpstr>
      <vt:lpstr>2.2 – La New Entry</vt:lpstr>
      <vt:lpstr>2.2 – La New Entry</vt:lpstr>
      <vt:lpstr>2.3 – Il collega «distratto»</vt:lpstr>
      <vt:lpstr>2.3 – Il collega «distratto»</vt:lpstr>
      <vt:lpstr>«Incredibile Github e' davvero forte allora...ma... sai in realta' a me interessano di piu' i risultati...e mi sembra che github sia un po' povero per gestire i rilasci e i delivery. »</vt:lpstr>
      <vt:lpstr>Ci sono tantissime funzionalita' su Github avanzatissime che ti permettono di gestire AUTOMATICAMENTE i rilasci cloud e non</vt:lpstr>
      <vt:lpstr>Ma Github e’ importante anche per l’azienda</vt:lpstr>
      <vt:lpstr>Il Github aziendale e’ come una cassaforte, dove ci mettiamo:</vt:lpstr>
      <vt:lpstr>Per questo motivo e' importante che in azienda GITHUB venga utilizzato il piu' possibile da tutti.</vt:lpstr>
      <vt:lpstr>OK, TI HO CONVINTO, E ORA CHE SI FA?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Perche’Usare Github?</dc:title>
  <dc:creator>Enrico Ruggiano</dc:creator>
  <cp:lastModifiedBy>Enrico Ruggiano</cp:lastModifiedBy>
  <cp:revision>66</cp:revision>
  <dcterms:created xsi:type="dcterms:W3CDTF">2023-02-01T16:55:08Z</dcterms:created>
  <dcterms:modified xsi:type="dcterms:W3CDTF">2023-02-02T07:54:31Z</dcterms:modified>
</cp:coreProperties>
</file>